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95" r:id="rId21"/>
    <p:sldId id="274" r:id="rId22"/>
    <p:sldId id="296" r:id="rId23"/>
    <p:sldId id="275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C1D4-3931-4D11-9033-DB9B3104B3D9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03E5-438E-4696-B88C-DDFA8E854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5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C1D4-3931-4D11-9033-DB9B3104B3D9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03E5-438E-4696-B88C-DDFA8E854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4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C1D4-3931-4D11-9033-DB9B3104B3D9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03E5-438E-4696-B88C-DDFA8E854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C1D4-3931-4D11-9033-DB9B3104B3D9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03E5-438E-4696-B88C-DDFA8E854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4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C1D4-3931-4D11-9033-DB9B3104B3D9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03E5-438E-4696-B88C-DDFA8E854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37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C1D4-3931-4D11-9033-DB9B3104B3D9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03E5-438E-4696-B88C-DDFA8E854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9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C1D4-3931-4D11-9033-DB9B3104B3D9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03E5-438E-4696-B88C-DDFA8E854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24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C1D4-3931-4D11-9033-DB9B3104B3D9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03E5-438E-4696-B88C-DDFA8E854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23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C1D4-3931-4D11-9033-DB9B3104B3D9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03E5-438E-4696-B88C-DDFA8E854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6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C1D4-3931-4D11-9033-DB9B3104B3D9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03E5-438E-4696-B88C-DDFA8E854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1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C1D4-3931-4D11-9033-DB9B3104B3D9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03E5-438E-4696-B88C-DDFA8E854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6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AC1D4-3931-4D11-9033-DB9B3104B3D9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603E5-438E-4696-B88C-DDFA8E854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5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bvuniversity.edu.in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bvuniversity.edu.in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639" y="290945"/>
            <a:ext cx="11003293" cy="318654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</a:rPr>
              <a:t>Presentation on</a:t>
            </a:r>
            <a:br>
              <a:rPr lang="en-US" sz="5400" b="1" dirty="0" smtClean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/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National Academic Depository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(NAD</a:t>
            </a:r>
            <a:r>
              <a:rPr lang="en-US" b="1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64295" y="3549849"/>
            <a:ext cx="7607982" cy="1004288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smtClean="0"/>
              <a:t>by</a:t>
            </a:r>
          </a:p>
          <a:p>
            <a:r>
              <a:rPr lang="en-US" sz="3200" b="1" dirty="0"/>
              <a:t>BV(DU</a:t>
            </a:r>
            <a:r>
              <a:rPr lang="en-US" sz="3200" b="1" dirty="0" smtClean="0"/>
              <a:t>) </a:t>
            </a:r>
            <a:r>
              <a:rPr lang="en-US" sz="3200" b="1" dirty="0"/>
              <a:t>Examination </a:t>
            </a:r>
            <a:r>
              <a:rPr lang="en-US" sz="3200" b="1" dirty="0" smtClean="0"/>
              <a:t>Section, Pune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" t="18498" r="6291" b="12298"/>
          <a:stretch/>
        </p:blipFill>
        <p:spPr>
          <a:xfrm>
            <a:off x="4616885" y="4554137"/>
            <a:ext cx="2902802" cy="226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9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833" y="155985"/>
            <a:ext cx="1160443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Fill all details and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Send OTP button, OTP will get send on given Mobile number and on email Id.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19978" y="756377"/>
            <a:ext cx="9468080" cy="5568223"/>
            <a:chOff x="1019978" y="756377"/>
            <a:chExt cx="9468080" cy="5568223"/>
          </a:xfrm>
        </p:grpSpPr>
        <p:pic>
          <p:nvPicPr>
            <p:cNvPr id="3" name="Picture 2"/>
            <p:cNvPicPr/>
            <p:nvPr/>
          </p:nvPicPr>
          <p:blipFill rotWithShape="1">
            <a:blip r:embed="rId2"/>
            <a:srcRect b="5057"/>
            <a:stretch/>
          </p:blipFill>
          <p:spPr>
            <a:xfrm>
              <a:off x="1019978" y="756377"/>
              <a:ext cx="9468080" cy="5568223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4398767" y="4305360"/>
              <a:ext cx="2638076" cy="273527"/>
              <a:chOff x="-19051" y="-4216"/>
              <a:chExt cx="1633221" cy="19852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13" t="56044" r="65579" b="38716"/>
              <a:stretch/>
            </p:blipFill>
            <p:spPr bwMode="auto">
              <a:xfrm>
                <a:off x="0" y="0"/>
                <a:ext cx="1614170" cy="19431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2" name="Text Box 135"/>
              <p:cNvSpPr txBox="1"/>
              <p:nvPr/>
            </p:nvSpPr>
            <p:spPr>
              <a:xfrm>
                <a:off x="-19051" y="-4216"/>
                <a:ext cx="1476375" cy="16668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XXXXXXXXXX XXX</a:t>
                </a:r>
                <a:endPara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7036843" y="4300152"/>
              <a:ext cx="2766325" cy="289307"/>
              <a:chOff x="0" y="0"/>
              <a:chExt cx="1614170" cy="20955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13" t="56044" r="65579" b="38716"/>
              <a:stretch/>
            </p:blipFill>
            <p:spPr bwMode="auto">
              <a:xfrm>
                <a:off x="0" y="0"/>
                <a:ext cx="1614170" cy="19431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0" name="Text Box 138"/>
              <p:cNvSpPr txBox="1"/>
              <p:nvPr/>
            </p:nvSpPr>
            <p:spPr>
              <a:xfrm>
                <a:off x="28575" y="4762"/>
                <a:ext cx="1476375" cy="20478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XXXXXXXXXX@gmail.com</a:t>
                </a:r>
                <a:endPara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622206" y="4288500"/>
              <a:ext cx="2798972" cy="267918"/>
              <a:chOff x="-19051" y="-31984"/>
              <a:chExt cx="1633221" cy="19445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13" t="56044" r="65579" b="38716"/>
              <a:stretch/>
            </p:blipFill>
            <p:spPr bwMode="auto">
              <a:xfrm>
                <a:off x="0" y="-31984"/>
                <a:ext cx="1614170" cy="19431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8" name="Text Box 147"/>
              <p:cNvSpPr txBox="1"/>
              <p:nvPr/>
            </p:nvSpPr>
            <p:spPr>
              <a:xfrm>
                <a:off x="-19051" y="-4216"/>
                <a:ext cx="1476375" cy="16668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XX-XX-XXXX XXX</a:t>
                </a:r>
                <a:endPara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226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6748" y="182980"/>
            <a:ext cx="974752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Validate OTP, which is received on mobile number and email Id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b="4635"/>
          <a:stretch/>
        </p:blipFill>
        <p:spPr>
          <a:xfrm>
            <a:off x="859316" y="661012"/>
            <a:ext cx="10344838" cy="572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8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968" y="136602"/>
            <a:ext cx="7968867" cy="1837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Fill all details, which are required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8838" marR="0" lvl="0" indent="-5127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Information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8838" marR="0" lvl="0" indent="-5127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new Password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8838" marR="0" lvl="0" indent="-5127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 Details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8838" marR="0" lvl="0" indent="-5127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Details(Upload scan copy of Photograph and Signature)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4968" y="1974221"/>
            <a:ext cx="2134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Information 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015997" y="1793970"/>
            <a:ext cx="7694364" cy="4606830"/>
            <a:chOff x="3015997" y="1793970"/>
            <a:chExt cx="7694364" cy="4606830"/>
          </a:xfrm>
        </p:grpSpPr>
        <p:pic>
          <p:nvPicPr>
            <p:cNvPr id="4" name="Picture 3"/>
            <p:cNvPicPr/>
            <p:nvPr/>
          </p:nvPicPr>
          <p:blipFill rotWithShape="1">
            <a:blip r:embed="rId2"/>
            <a:srcRect b="5787"/>
            <a:stretch/>
          </p:blipFill>
          <p:spPr>
            <a:xfrm>
              <a:off x="3015997" y="1793970"/>
              <a:ext cx="7694364" cy="4606830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5754604" y="3974854"/>
              <a:ext cx="2126050" cy="357384"/>
              <a:chOff x="-19051" y="-4216"/>
              <a:chExt cx="1633221" cy="198526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13" t="56044" r="65579" b="38716"/>
              <a:stretch/>
            </p:blipFill>
            <p:spPr bwMode="auto">
              <a:xfrm>
                <a:off x="0" y="0"/>
                <a:ext cx="1614170" cy="19431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3" name="Text Box 44"/>
              <p:cNvSpPr txBox="1"/>
              <p:nvPr/>
            </p:nvSpPr>
            <p:spPr>
              <a:xfrm>
                <a:off x="-19051" y="-4216"/>
                <a:ext cx="1476375" cy="16668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XXXXXXXXXX XXX</a:t>
                </a:r>
                <a:endPara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986899" y="3974218"/>
              <a:ext cx="2126585" cy="388461"/>
              <a:chOff x="0" y="0"/>
              <a:chExt cx="1614170" cy="20955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13" t="56044" r="65579" b="38716"/>
              <a:stretch/>
            </p:blipFill>
            <p:spPr bwMode="auto">
              <a:xfrm>
                <a:off x="0" y="0"/>
                <a:ext cx="1614170" cy="19431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1" name="Text Box 47"/>
              <p:cNvSpPr txBox="1"/>
              <p:nvPr/>
            </p:nvSpPr>
            <p:spPr>
              <a:xfrm>
                <a:off x="28575" y="4762"/>
                <a:ext cx="1476375" cy="20478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XXXXXXXXXX@gmail.com</a:t>
                </a:r>
                <a:endParaRPr lang="en-U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514381" y="4007269"/>
              <a:ext cx="2122680" cy="333375"/>
              <a:chOff x="-19051" y="-4216"/>
              <a:chExt cx="1633221" cy="198526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13" t="56044" r="65579" b="38716"/>
              <a:stretch/>
            </p:blipFill>
            <p:spPr bwMode="auto">
              <a:xfrm>
                <a:off x="0" y="0"/>
                <a:ext cx="1614170" cy="19431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9" name="Text Box 56"/>
              <p:cNvSpPr txBox="1"/>
              <p:nvPr/>
            </p:nvSpPr>
            <p:spPr>
              <a:xfrm>
                <a:off x="-19051" y="-4216"/>
                <a:ext cx="1476375" cy="16668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XX-XX-XXXX XXX</a:t>
                </a:r>
                <a:endPara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16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5966" y="193996"/>
            <a:ext cx="716685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password using conditions which are mentioned below on form.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b="4549"/>
          <a:stretch/>
        </p:blipFill>
        <p:spPr>
          <a:xfrm>
            <a:off x="997111" y="706583"/>
            <a:ext cx="9170624" cy="55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8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034" y="149929"/>
            <a:ext cx="160268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 details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17717" y="760166"/>
            <a:ext cx="9253387" cy="5412037"/>
            <a:chOff x="3124200" y="1571626"/>
            <a:chExt cx="5943600" cy="3516130"/>
          </a:xfrm>
        </p:grpSpPr>
        <p:pic>
          <p:nvPicPr>
            <p:cNvPr id="9" name="Picture 8"/>
            <p:cNvPicPr/>
            <p:nvPr/>
          </p:nvPicPr>
          <p:blipFill rotWithShape="1">
            <a:blip r:embed="rId2"/>
            <a:srcRect b="5346"/>
            <a:stretch/>
          </p:blipFill>
          <p:spPr>
            <a:xfrm>
              <a:off x="3124200" y="1571626"/>
              <a:ext cx="5943600" cy="3516130"/>
            </a:xfrm>
            <a:prstGeom prst="rect">
              <a:avLst/>
            </a:prstGeom>
          </p:spPr>
        </p:pic>
        <p:sp>
          <p:nvSpPr>
            <p:cNvPr id="10" name="Text Box 68"/>
            <p:cNvSpPr txBox="1"/>
            <p:nvPr/>
          </p:nvSpPr>
          <p:spPr>
            <a:xfrm>
              <a:off x="5264946" y="3101291"/>
              <a:ext cx="1404620" cy="17589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XXX</a:t>
              </a: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1" name="Text Box 69"/>
            <p:cNvSpPr txBox="1"/>
            <p:nvPr/>
          </p:nvSpPr>
          <p:spPr>
            <a:xfrm>
              <a:off x="6969921" y="3101926"/>
              <a:ext cx="619125" cy="18542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XXX</a:t>
              </a:r>
              <a:endPara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71"/>
            <p:cNvSpPr txBox="1"/>
            <p:nvPr/>
          </p:nvSpPr>
          <p:spPr>
            <a:xfrm>
              <a:off x="3573941" y="3601671"/>
              <a:ext cx="1404620" cy="17589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XXX</a:t>
              </a: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6943259" y="4060776"/>
              <a:ext cx="1614169" cy="198120"/>
              <a:chOff x="49537" y="-4216"/>
              <a:chExt cx="1614170" cy="198526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13" t="56044" r="65579" b="38716"/>
              <a:stretch/>
            </p:blipFill>
            <p:spPr bwMode="auto">
              <a:xfrm>
                <a:off x="49537" y="0"/>
                <a:ext cx="1614170" cy="19431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7" name="Text Box 77"/>
              <p:cNvSpPr txBox="1"/>
              <p:nvPr/>
            </p:nvSpPr>
            <p:spPr>
              <a:xfrm>
                <a:off x="72941" y="-4216"/>
                <a:ext cx="1476375" cy="16668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XXXXXX XXX</a:t>
                </a:r>
                <a:endPara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" name="Text Box 79"/>
            <p:cNvSpPr txBox="1"/>
            <p:nvPr/>
          </p:nvSpPr>
          <p:spPr>
            <a:xfrm>
              <a:off x="5259866" y="4615766"/>
              <a:ext cx="1514475" cy="17145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XXX</a:t>
              </a:r>
              <a:endPara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80"/>
            <p:cNvSpPr txBox="1"/>
            <p:nvPr/>
          </p:nvSpPr>
          <p:spPr>
            <a:xfrm>
              <a:off x="6950871" y="4620846"/>
              <a:ext cx="1514475" cy="17145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XXX</a:t>
              </a:r>
              <a:endPara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783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057619" y="705080"/>
            <a:ext cx="10245687" cy="5668010"/>
            <a:chOff x="3124200" y="1571625"/>
            <a:chExt cx="5943600" cy="3558999"/>
          </a:xfrm>
        </p:grpSpPr>
        <p:pic>
          <p:nvPicPr>
            <p:cNvPr id="12" name="Picture 11"/>
            <p:cNvPicPr/>
            <p:nvPr/>
          </p:nvPicPr>
          <p:blipFill rotWithShape="1">
            <a:blip r:embed="rId2"/>
            <a:srcRect b="4193"/>
            <a:stretch/>
          </p:blipFill>
          <p:spPr>
            <a:xfrm>
              <a:off x="3124200" y="1571625"/>
              <a:ext cx="5943600" cy="3558999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6914389" y="2419515"/>
              <a:ext cx="1633220" cy="198120"/>
              <a:chOff x="-19051" y="-4216"/>
              <a:chExt cx="1633221" cy="198526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13" t="56044" r="65579" b="38716"/>
              <a:stretch/>
            </p:blipFill>
            <p:spPr bwMode="auto">
              <a:xfrm>
                <a:off x="0" y="0"/>
                <a:ext cx="1614170" cy="19431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1" name="Text Box 83"/>
              <p:cNvSpPr txBox="1"/>
              <p:nvPr/>
            </p:nvSpPr>
            <p:spPr>
              <a:xfrm>
                <a:off x="-19051" y="-4216"/>
                <a:ext cx="1476375" cy="16668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XXXXXX XXX</a:t>
                </a:r>
                <a:endPara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" name="Text Box 85"/>
            <p:cNvSpPr txBox="1"/>
            <p:nvPr/>
          </p:nvSpPr>
          <p:spPr>
            <a:xfrm>
              <a:off x="5290694" y="2962440"/>
              <a:ext cx="1514475" cy="17145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XXX</a:t>
              </a:r>
              <a:endPara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86"/>
            <p:cNvSpPr txBox="1"/>
            <p:nvPr/>
          </p:nvSpPr>
          <p:spPr>
            <a:xfrm>
              <a:off x="6986144" y="2966885"/>
              <a:ext cx="1514475" cy="17145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XXX</a:t>
              </a:r>
              <a:endPara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909944" y="3909860"/>
              <a:ext cx="1633220" cy="198120"/>
              <a:chOff x="-19051" y="-4216"/>
              <a:chExt cx="1633221" cy="198526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13" t="56044" r="65579" b="38716"/>
              <a:stretch/>
            </p:blipFill>
            <p:spPr bwMode="auto">
              <a:xfrm>
                <a:off x="0" y="0"/>
                <a:ext cx="1614170" cy="19431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9" name="Text Box 89"/>
              <p:cNvSpPr txBox="1"/>
              <p:nvPr/>
            </p:nvSpPr>
            <p:spPr>
              <a:xfrm>
                <a:off x="-19051" y="-4216"/>
                <a:ext cx="1476375" cy="16668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XXXXXX XXX</a:t>
                </a:r>
                <a:endPara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" name="Text Box 91"/>
            <p:cNvSpPr txBox="1"/>
            <p:nvPr/>
          </p:nvSpPr>
          <p:spPr>
            <a:xfrm>
              <a:off x="3600324" y="3462820"/>
              <a:ext cx="1504950" cy="17589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XXX</a:t>
              </a: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49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9311" y="170627"/>
            <a:ext cx="10852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Details (Upload scan copy of Photograph and Signature)</a:t>
            </a:r>
          </a:p>
          <a:p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Select AI Name as “</a:t>
            </a:r>
            <a:r>
              <a:rPr lang="en-US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Bharati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Vidyapeeth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Pune”. 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b="5623"/>
          <a:stretch/>
        </p:blipFill>
        <p:spPr>
          <a:xfrm>
            <a:off x="1227699" y="886233"/>
            <a:ext cx="9276202" cy="561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952" y="164331"/>
            <a:ext cx="94230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8.After registration student will receive an email for successful registration.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663548" y="705080"/>
            <a:ext cx="9353320" cy="5619520"/>
            <a:chOff x="3124200" y="1654810"/>
            <a:chExt cx="5943600" cy="3555032"/>
          </a:xfrm>
        </p:grpSpPr>
        <p:pic>
          <p:nvPicPr>
            <p:cNvPr id="3" name="Picture 2"/>
            <p:cNvPicPr/>
            <p:nvPr/>
          </p:nvPicPr>
          <p:blipFill rotWithShape="1">
            <a:blip r:embed="rId2"/>
            <a:srcRect b="4299"/>
            <a:stretch/>
          </p:blipFill>
          <p:spPr>
            <a:xfrm>
              <a:off x="3124200" y="1654810"/>
              <a:ext cx="5943600" cy="3555032"/>
            </a:xfrm>
            <a:prstGeom prst="rect">
              <a:avLst/>
            </a:prstGeom>
          </p:spPr>
        </p:pic>
        <p:sp>
          <p:nvSpPr>
            <p:cNvPr id="4" name="Text Box 102"/>
            <p:cNvSpPr txBox="1"/>
            <p:nvPr/>
          </p:nvSpPr>
          <p:spPr>
            <a:xfrm>
              <a:off x="5965879" y="3687338"/>
              <a:ext cx="833120" cy="16637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" dirty="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XXXXXXX@gmail.com</a:t>
              </a:r>
              <a:endPara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258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63" y="1531345"/>
            <a:ext cx="9676064" cy="48140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311006" y="440675"/>
            <a:ext cx="6984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email will appear as shown below,</a:t>
            </a:r>
          </a:p>
          <a:p>
            <a:r>
              <a:rPr lang="en-US" dirty="0" smtClean="0"/>
              <a:t>Also take a print of your profile for your reference.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70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2" y="180975"/>
            <a:ext cx="5019675" cy="6496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347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93432"/>
            <a:ext cx="11353800" cy="61836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NAD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(National Academic Depository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 smtClean="0"/>
              <a:t>NAD </a:t>
            </a:r>
            <a:r>
              <a:rPr lang="en-US" sz="2400" dirty="0"/>
              <a:t>is an online store house of academic awards (degrees, diplomas, certificates, mark-sheets etc.) lodged by the academic institutions/ boards/eligibility assessment bodies in a digital format. </a:t>
            </a:r>
            <a:endParaRPr lang="en-US" sz="24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NAD </a:t>
            </a:r>
            <a:r>
              <a:rPr lang="en-US" sz="2400" dirty="0"/>
              <a:t>is on 24/7 online modes for making available academic awards and shall help in validating their authenticity, their safe storage and easy retrieval</a:t>
            </a:r>
            <a:r>
              <a:rPr lang="en-US" sz="2400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Process-</a:t>
            </a:r>
            <a:endParaRPr lang="en-US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Student Registration Process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Verification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Student by 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</a:t>
            </a:r>
            <a:endParaRPr lang="en-US" sz="2400" dirty="0" smtClean="0"/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Award Mapping Process by student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210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524" y="110168"/>
            <a:ext cx="11622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Now the student has to compulsory fill University’s online Form to get your NAD ID/ Email Id verified.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Visit </a:t>
            </a:r>
            <a:r>
              <a:rPr lang="en-US" u="sng" dirty="0">
                <a:hlinkClick r:id="rId2"/>
              </a:rPr>
              <a:t>http://bvuniversity.edu.in/</a:t>
            </a:r>
            <a:r>
              <a:rPr lang="en-US" dirty="0"/>
              <a:t>  and go to </a:t>
            </a:r>
            <a:r>
              <a:rPr lang="en-US" b="1" dirty="0"/>
              <a:t>Examinations</a:t>
            </a:r>
            <a:r>
              <a:rPr lang="en-US" dirty="0"/>
              <a:t> </a:t>
            </a:r>
            <a:r>
              <a:rPr lang="en-US" dirty="0" smtClean="0"/>
              <a:t>tab and Click on “</a:t>
            </a:r>
            <a:r>
              <a:rPr lang="en-US" b="1" dirty="0" smtClean="0"/>
              <a:t>Click here for Verification for NAD ID</a:t>
            </a:r>
            <a:r>
              <a:rPr lang="en-US" dirty="0" smtClean="0"/>
              <a:t>” to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Fill the </a:t>
            </a:r>
            <a:r>
              <a:rPr lang="en-US" dirty="0"/>
              <a:t>University’s online </a:t>
            </a:r>
            <a:r>
              <a:rPr lang="en-US" dirty="0" smtClean="0"/>
              <a:t>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" t="4476" r="8283" b="5359"/>
          <a:stretch/>
        </p:blipFill>
        <p:spPr>
          <a:xfrm>
            <a:off x="892365" y="1011716"/>
            <a:ext cx="9782979" cy="5493745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4494882" y="5387248"/>
            <a:ext cx="727113" cy="23135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5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6419" y="143220"/>
            <a:ext cx="109067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the PRN, Name as per marksheet, Mobile number, Email ID and college.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Student should enter the same mobile number and email Id as he/she has entered on NAD registration 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Student should fill this form separately for each course passed / appeared from this University.</a:t>
            </a:r>
          </a:p>
          <a:p>
            <a:endParaRPr lang="en-US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1523" y="176270"/>
            <a:ext cx="59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822" r="6739" b="9395"/>
          <a:stretch/>
        </p:blipFill>
        <p:spPr>
          <a:xfrm>
            <a:off x="936419" y="1079653"/>
            <a:ext cx="9452473" cy="549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6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75" t="3695" r="4752" b="11339"/>
          <a:stretch/>
        </p:blipFill>
        <p:spPr>
          <a:xfrm>
            <a:off x="837282" y="649995"/>
            <a:ext cx="10190602" cy="58270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742" y="253388"/>
            <a:ext cx="560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Confirmation Message which can be printed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46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6598" y="2941503"/>
            <a:ext cx="9044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………………..</a:t>
            </a:r>
            <a:r>
              <a:rPr lang="en-US" sz="4000" dirty="0" smtClean="0"/>
              <a:t>Registration Process </a:t>
            </a:r>
            <a:r>
              <a:rPr lang="en-US" sz="4000" dirty="0" smtClean="0">
                <a:solidFill>
                  <a:srgbClr val="FF0000"/>
                </a:solidFill>
              </a:rPr>
              <a:t>ENDS</a:t>
            </a:r>
            <a:r>
              <a:rPr lang="en-US" sz="4000" dirty="0" smtClean="0"/>
              <a:t> here</a:t>
            </a:r>
            <a:r>
              <a:rPr lang="en-US" dirty="0" smtClean="0"/>
              <a:t>………………….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07933"/>
            <a:ext cx="8705591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	Verification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Student by UNIVERSITY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b="4948"/>
          <a:stretch/>
        </p:blipFill>
        <p:spPr>
          <a:xfrm>
            <a:off x="1868276" y="1322024"/>
            <a:ext cx="8344360" cy="5078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623" y="779321"/>
            <a:ext cx="1070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 Student’s email id below for approval/verification, this email id must be registered email id with NAD.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4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b="4997"/>
          <a:stretch/>
        </p:blipFill>
        <p:spPr>
          <a:xfrm>
            <a:off x="2551323" y="778411"/>
            <a:ext cx="7793516" cy="53937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910" y="253388"/>
            <a:ext cx="278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details of the student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66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b="4164"/>
          <a:stretch/>
        </p:blipFill>
        <p:spPr>
          <a:xfrm>
            <a:off x="2452171" y="965698"/>
            <a:ext cx="7881650" cy="5282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910" y="253388"/>
            <a:ext cx="278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details of the student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8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b="4286"/>
          <a:stretch/>
        </p:blipFill>
        <p:spPr>
          <a:xfrm>
            <a:off x="2529290" y="987729"/>
            <a:ext cx="7694364" cy="5413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910" y="253388"/>
            <a:ext cx="278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details of the student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3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b="4689"/>
          <a:stretch/>
        </p:blipFill>
        <p:spPr>
          <a:xfrm>
            <a:off x="2319969" y="1020782"/>
            <a:ext cx="7914702" cy="50752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910" y="253388"/>
            <a:ext cx="278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details of the student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7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b="4469"/>
          <a:stretch/>
        </p:blipFill>
        <p:spPr>
          <a:xfrm>
            <a:off x="1597447" y="870333"/>
            <a:ext cx="8604172" cy="53780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910" y="253388"/>
            <a:ext cx="836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details of the student, Then given remark as OK and Click on </a:t>
            </a:r>
            <a:r>
              <a:rPr lang="en-US" b="1" dirty="0" smtClean="0"/>
              <a:t>Accept</a:t>
            </a:r>
            <a:r>
              <a:rPr lang="en-US" dirty="0" smtClean="0"/>
              <a:t> button.</a:t>
            </a:r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8956713" y="6250761"/>
            <a:ext cx="462708" cy="43227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8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72303" y="53702"/>
            <a:ext cx="1751682" cy="539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2974" y="935051"/>
            <a:ext cx="2688116" cy="539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 has to Register on NAD portal</a:t>
            </a:r>
            <a:endParaRPr lang="en-US" dirty="0"/>
          </a:p>
        </p:txBody>
      </p:sp>
      <p:sp>
        <p:nvSpPr>
          <p:cNvPr id="7" name="Diamond 6"/>
          <p:cNvSpPr/>
          <p:nvPr/>
        </p:nvSpPr>
        <p:spPr>
          <a:xfrm>
            <a:off x="3146994" y="3634191"/>
            <a:ext cx="2526608" cy="188526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 Verification by University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7100" y="4302089"/>
            <a:ext cx="2084023" cy="539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 has to wait for Verification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127936" y="5960133"/>
            <a:ext cx="4572000" cy="539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Login Account will get active, Now Student will  Login to NAD portal</a:t>
            </a:r>
            <a:endParaRPr lang="en-US" dirty="0"/>
          </a:p>
        </p:txBody>
      </p:sp>
      <p:sp>
        <p:nvSpPr>
          <p:cNvPr id="10" name="Diamond 9"/>
          <p:cNvSpPr/>
          <p:nvPr/>
        </p:nvSpPr>
        <p:spPr>
          <a:xfrm>
            <a:off x="8185373" y="2941504"/>
            <a:ext cx="2263971" cy="156439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Award mapping by student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973301" y="5100816"/>
            <a:ext cx="2688116" cy="539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 Award by student</a:t>
            </a:r>
            <a:endParaRPr lang="en-US" dirty="0"/>
          </a:p>
        </p:txBody>
      </p:sp>
      <p:cxnSp>
        <p:nvCxnSpPr>
          <p:cNvPr id="14" name="Straight Arrow Connector 13"/>
          <p:cNvCxnSpPr>
            <a:endCxn id="5" idx="0"/>
          </p:cNvCxnSpPr>
          <p:nvPr/>
        </p:nvCxnSpPr>
        <p:spPr>
          <a:xfrm>
            <a:off x="2034289" y="593529"/>
            <a:ext cx="2743" cy="341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2"/>
            <a:endCxn id="9" idx="0"/>
          </p:cNvCxnSpPr>
          <p:nvPr/>
        </p:nvCxnSpPr>
        <p:spPr>
          <a:xfrm>
            <a:off x="4410298" y="5519451"/>
            <a:ext cx="3638" cy="440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7" idx="1"/>
            <a:endCxn id="8" idx="3"/>
          </p:cNvCxnSpPr>
          <p:nvPr/>
        </p:nvCxnSpPr>
        <p:spPr>
          <a:xfrm flipH="1" flipV="1">
            <a:off x="2361123" y="4572003"/>
            <a:ext cx="785871" cy="4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9" idx="2"/>
            <a:endCxn id="10" idx="1"/>
          </p:cNvCxnSpPr>
          <p:nvPr/>
        </p:nvCxnSpPr>
        <p:spPr>
          <a:xfrm rot="5400000" flipH="1" flipV="1">
            <a:off x="4911524" y="3226112"/>
            <a:ext cx="2776259" cy="3771437"/>
          </a:xfrm>
          <a:prstGeom prst="bentConnector4">
            <a:avLst>
              <a:gd name="adj1" fmla="val -8234"/>
              <a:gd name="adj2" fmla="val 8030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" idx="2"/>
            <a:endCxn id="11" idx="0"/>
          </p:cNvCxnSpPr>
          <p:nvPr/>
        </p:nvCxnSpPr>
        <p:spPr>
          <a:xfrm>
            <a:off x="9317359" y="4505898"/>
            <a:ext cx="0" cy="594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10" idx="3"/>
            <a:endCxn id="10" idx="0"/>
          </p:cNvCxnSpPr>
          <p:nvPr/>
        </p:nvCxnSpPr>
        <p:spPr>
          <a:xfrm flipH="1" flipV="1">
            <a:off x="9317359" y="2941504"/>
            <a:ext cx="1131985" cy="782197"/>
          </a:xfrm>
          <a:prstGeom prst="bentConnector4">
            <a:avLst>
              <a:gd name="adj1" fmla="val -63991"/>
              <a:gd name="adj2" fmla="val 17992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8441517" y="6208017"/>
            <a:ext cx="1751682" cy="539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End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9317358" y="5613099"/>
            <a:ext cx="0" cy="594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435785" y="4538821"/>
            <a:ext cx="81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0555837" y="3332602"/>
            <a:ext cx="473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416680" y="5519452"/>
            <a:ext cx="743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2577791" y="4202664"/>
            <a:ext cx="473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2009498" y="1465159"/>
            <a:ext cx="0" cy="341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stCxn id="28" idx="2"/>
            <a:endCxn id="7" idx="0"/>
          </p:cNvCxnSpPr>
          <p:nvPr/>
        </p:nvCxnSpPr>
        <p:spPr>
          <a:xfrm rot="16200000" flipH="1">
            <a:off x="2598664" y="1822556"/>
            <a:ext cx="1250003" cy="237326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865618" y="302625"/>
            <a:ext cx="3184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NAD Flow Chart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2974" y="1844361"/>
            <a:ext cx="2688116" cy="539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 has to compulsory fill University’s online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b="5437"/>
          <a:stretch/>
        </p:blipFill>
        <p:spPr>
          <a:xfrm>
            <a:off x="1956411" y="745359"/>
            <a:ext cx="7837583" cy="50458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4232" y="209320"/>
            <a:ext cx="7954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NAD Id is generated here, same </a:t>
            </a:r>
            <a:r>
              <a:rPr lang="en-US" smtClean="0"/>
              <a:t>will be sent </a:t>
            </a:r>
            <a:r>
              <a:rPr lang="en-US" dirty="0" smtClean="0"/>
              <a:t>on registered email id.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31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213" y="670995"/>
            <a:ext cx="9653442" cy="47602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333213" y="6002331"/>
            <a:ext cx="10135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………………….</a:t>
            </a:r>
            <a:r>
              <a:rPr lang="en-US" sz="3200" dirty="0" smtClean="0"/>
              <a:t>University’s verification </a:t>
            </a:r>
            <a:r>
              <a:rPr lang="en-US" sz="3200" dirty="0" smtClean="0">
                <a:solidFill>
                  <a:srgbClr val="FF0000"/>
                </a:solidFill>
              </a:rPr>
              <a:t>ENDS</a:t>
            </a:r>
            <a:r>
              <a:rPr lang="en-US" sz="3200" dirty="0" smtClean="0"/>
              <a:t> here</a:t>
            </a:r>
            <a:r>
              <a:rPr lang="en-US" dirty="0" smtClean="0"/>
              <a:t>……………………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74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055" y="238856"/>
            <a:ext cx="9543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</a:rPr>
              <a:t>. 	Award Mapping Process by Student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838200"/>
            <a:ext cx="544956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Login, Student needs to click on 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Claim Awards.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b="4174"/>
          <a:stretch/>
        </p:blipFill>
        <p:spPr>
          <a:xfrm>
            <a:off x="1658956" y="1380704"/>
            <a:ext cx="8146055" cy="5248696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4990025" y="3130684"/>
            <a:ext cx="298072" cy="361663"/>
          </a:xfrm>
          <a:prstGeom prst="up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8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0559" y="197382"/>
            <a:ext cx="1117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Student has to Fill the form, by giving University name, course name and enter 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PRN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Roll No and passing year. 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956411" y="899595"/>
            <a:ext cx="8068937" cy="5044005"/>
            <a:chOff x="3124200" y="1571625"/>
            <a:chExt cx="5943600" cy="3544436"/>
          </a:xfrm>
        </p:grpSpPr>
        <p:pic>
          <p:nvPicPr>
            <p:cNvPr id="3" name="Picture 2"/>
            <p:cNvPicPr/>
            <p:nvPr/>
          </p:nvPicPr>
          <p:blipFill rotWithShape="1">
            <a:blip r:embed="rId2"/>
            <a:srcRect b="4585"/>
            <a:stretch/>
          </p:blipFill>
          <p:spPr>
            <a:xfrm>
              <a:off x="3124200" y="1571625"/>
              <a:ext cx="5943600" cy="3544436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3548667" y="4175072"/>
              <a:ext cx="1633220" cy="198120"/>
              <a:chOff x="-19051" y="-4216"/>
              <a:chExt cx="1633221" cy="19852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13" t="56044" r="65579" b="38716"/>
              <a:stretch/>
            </p:blipFill>
            <p:spPr bwMode="auto">
              <a:xfrm>
                <a:off x="0" y="0"/>
                <a:ext cx="1614170" cy="19431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2" name="Text Box 110"/>
              <p:cNvSpPr txBox="1"/>
              <p:nvPr/>
            </p:nvSpPr>
            <p:spPr>
              <a:xfrm>
                <a:off x="-19051" y="-4216"/>
                <a:ext cx="1476375" cy="16668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XXXXXXXXXX XXX</a:t>
                </a:r>
                <a:endPara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6963062" y="3759782"/>
              <a:ext cx="1614170" cy="209550"/>
              <a:chOff x="0" y="0"/>
              <a:chExt cx="1614170" cy="20955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13" t="56044" r="65579" b="38716"/>
              <a:stretch/>
            </p:blipFill>
            <p:spPr bwMode="auto">
              <a:xfrm>
                <a:off x="0" y="0"/>
                <a:ext cx="1614170" cy="19431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0" name="Text Box 113"/>
              <p:cNvSpPr txBox="1"/>
              <p:nvPr/>
            </p:nvSpPr>
            <p:spPr>
              <a:xfrm>
                <a:off x="28575" y="4762"/>
                <a:ext cx="1476375" cy="20478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XXXXXXXXXX@gmail.com</a:t>
                </a:r>
                <a:endPara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229512" y="3740732"/>
              <a:ext cx="1633220" cy="198120"/>
              <a:chOff x="-19051" y="-4216"/>
              <a:chExt cx="1633221" cy="19852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13" t="56044" r="65579" b="38716"/>
              <a:stretch/>
            </p:blipFill>
            <p:spPr bwMode="auto">
              <a:xfrm>
                <a:off x="0" y="0"/>
                <a:ext cx="1614170" cy="19431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8" name="Text Box 116"/>
              <p:cNvSpPr txBox="1"/>
              <p:nvPr/>
            </p:nvSpPr>
            <p:spPr>
              <a:xfrm>
                <a:off x="-19051" y="-4216"/>
                <a:ext cx="1476375" cy="16668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XX-XX-XXXX XXX</a:t>
                </a:r>
                <a:endParaRPr lang="en-U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888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042" y="76935"/>
            <a:ext cx="377616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After this following screen appears,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b="4671"/>
          <a:stretch/>
        </p:blipFill>
        <p:spPr>
          <a:xfrm>
            <a:off x="2088614" y="465631"/>
            <a:ext cx="8223173" cy="5401769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>
            <a:off x="8130561" y="4442740"/>
            <a:ext cx="297341" cy="360614"/>
          </a:xfrm>
          <a:prstGeom prst="up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1" y="6076668"/>
            <a:ext cx="1134094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Click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link which is highlighted above to see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When student confirms the award(Degree certificate or Statement of marks/Grade card). Then student has to click on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 Awards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button.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44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783" y="92067"/>
            <a:ext cx="1162646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After clicking 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 Award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button, one pop up window will appear, Student needs to 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Agree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 and OTP will be send to students email id.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b="3972"/>
          <a:stretch/>
        </p:blipFill>
        <p:spPr>
          <a:xfrm>
            <a:off x="1967428" y="1127343"/>
            <a:ext cx="8128550" cy="5349658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5741107" y="4462284"/>
            <a:ext cx="340205" cy="301228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951" y="111916"/>
            <a:ext cx="1022732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The given OTP email will be displayed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49" y="654242"/>
            <a:ext cx="10957105" cy="4790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873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72" y="379948"/>
            <a:ext cx="3426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Student has to enter OTP here.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b="4420"/>
          <a:stretch/>
        </p:blipFill>
        <p:spPr>
          <a:xfrm>
            <a:off x="1603872" y="921630"/>
            <a:ext cx="8432494" cy="547917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6269186" y="2732183"/>
            <a:ext cx="351951" cy="283955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9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098" y="348233"/>
            <a:ext cx="351320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Now Award is linked successfully.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b="4220"/>
          <a:stretch/>
        </p:blipFill>
        <p:spPr>
          <a:xfrm>
            <a:off x="1372518" y="844511"/>
            <a:ext cx="8564696" cy="548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9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782" y="213118"/>
            <a:ext cx="8883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Student can view award by clicking on My Award menu. After that student has to click on PRN (which is highlighted below) to see award.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b="4288"/>
          <a:stretch/>
        </p:blipFill>
        <p:spPr>
          <a:xfrm>
            <a:off x="1075062" y="1042815"/>
            <a:ext cx="9258760" cy="5565804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>
            <a:off x="3157192" y="2930888"/>
            <a:ext cx="357188" cy="352139"/>
          </a:xfrm>
          <a:prstGeom prst="up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9177049" y="4693186"/>
            <a:ext cx="288389" cy="221887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82" y="176270"/>
            <a:ext cx="11540836" cy="6000693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00000"/>
              </a:lnSpc>
              <a:buAutoNum type="alphaUcPeriod"/>
            </a:pPr>
            <a:r>
              <a:rPr lang="en-US" b="1" u="sng" dirty="0" smtClean="0">
                <a:solidFill>
                  <a:srgbClr val="FF0000"/>
                </a:solidFill>
              </a:rPr>
              <a:t>Student Registration Process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1200" b="1" u="sng" dirty="0" smtClean="0">
              <a:solidFill>
                <a:srgbClr val="FF0000"/>
              </a:solidFill>
            </a:endParaRPr>
          </a:p>
          <a:p>
            <a:pPr marL="571500" indent="-571500" algn="just">
              <a:lnSpc>
                <a:spcPct val="100000"/>
              </a:lnSpc>
              <a:buFont typeface="+mj-lt"/>
              <a:buAutoNum type="romanUcPeriod"/>
            </a:pPr>
            <a:r>
              <a:rPr lang="en-US" dirty="0" smtClean="0"/>
              <a:t>Student first needs to register at NAD.</a:t>
            </a:r>
          </a:p>
          <a:p>
            <a:pPr marL="571500" indent="-571500" algn="just">
              <a:lnSpc>
                <a:spcPct val="100000"/>
              </a:lnSpc>
              <a:buFont typeface="+mj-lt"/>
              <a:buAutoNum type="romanUcPeriod"/>
            </a:pPr>
            <a:endParaRPr lang="en-US" sz="1100" dirty="0" smtClean="0"/>
          </a:p>
          <a:p>
            <a:pPr marL="571500" lvl="0" indent="-571500" algn="just">
              <a:lnSpc>
                <a:spcPct val="100000"/>
              </a:lnSpc>
              <a:buFont typeface="+mj-lt"/>
              <a:buAutoNum type="romanUcPeriod"/>
            </a:pPr>
            <a:r>
              <a:rPr lang="en-US" dirty="0" smtClean="0"/>
              <a:t>The email ID used for registration must belong to the student. The email ID must be valid and functional. All communications shall be sent only to the registered email ID.</a:t>
            </a:r>
          </a:p>
          <a:p>
            <a:pPr marL="571500" lvl="0" indent="-571500" algn="just">
              <a:lnSpc>
                <a:spcPct val="100000"/>
              </a:lnSpc>
              <a:buFont typeface="+mj-lt"/>
              <a:buAutoNum type="romanUcPeriod"/>
            </a:pPr>
            <a:endParaRPr lang="en-US" sz="1200" dirty="0" smtClean="0"/>
          </a:p>
          <a:p>
            <a:pPr marL="571500" lvl="0" indent="-571500" algn="just">
              <a:lnSpc>
                <a:spcPct val="100000"/>
              </a:lnSpc>
              <a:buFont typeface="+mj-lt"/>
              <a:buAutoNum type="romanUcPeriod"/>
            </a:pPr>
            <a:r>
              <a:rPr lang="en-US" dirty="0" smtClean="0"/>
              <a:t>Before the registration process, student must prepare the following;</a:t>
            </a:r>
            <a:endParaRPr lang="en-US" sz="2400" dirty="0" smtClean="0"/>
          </a:p>
          <a:p>
            <a:pPr lvl="1" algn="just">
              <a:lnSpc>
                <a:spcPct val="100000"/>
              </a:lnSpc>
            </a:pPr>
            <a:r>
              <a:rPr lang="en-US" sz="2800" dirty="0" smtClean="0"/>
              <a:t>Scan copy of Photograph and Scan copy of Signature in .jpeg format       (up to 60kb).</a:t>
            </a:r>
          </a:p>
          <a:p>
            <a:pPr lvl="1" algn="just">
              <a:lnSpc>
                <a:spcPct val="100000"/>
              </a:lnSpc>
            </a:pPr>
            <a:r>
              <a:rPr lang="en-US" sz="2800" dirty="0" smtClean="0"/>
              <a:t>Student should know his PRN which is mentioned on each marksheet and should also know the Admission year.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1600" dirty="0" smtClean="0"/>
          </a:p>
          <a:p>
            <a:pPr marL="0" indent="0" algn="just">
              <a:lnSpc>
                <a:spcPct val="100000"/>
              </a:lnSpc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890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488" y="236729"/>
            <a:ext cx="3444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Award will get appear like this.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722" y="98987"/>
            <a:ext cx="4777200" cy="6563069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8712551" y="974744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b="1" kern="0" smtClean="0">
                <a:solidFill>
                  <a:sysClr val="windowText" lastClr="000000"/>
                </a:solidFill>
              </a:rPr>
              <a:t>Student Photograph</a:t>
            </a:r>
            <a:endParaRPr lang="en-US" sz="16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6936" y="5058972"/>
            <a:ext cx="1092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AI Digital Signature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6936" y="777626"/>
            <a:ext cx="1092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Bar Code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71196" y="5793290"/>
            <a:ext cx="1092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Hologram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6205207" y="5793290"/>
            <a:ext cx="2885067" cy="188441"/>
          </a:xfrm>
          <a:prstGeom prst="line">
            <a:avLst/>
          </a:prstGeom>
          <a:ln w="12700">
            <a:solidFill>
              <a:srgbClr val="E07405"/>
            </a:solidFill>
            <a:headEnd type="oval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3"/>
          </p:cNvCxnSpPr>
          <p:nvPr/>
        </p:nvCxnSpPr>
        <p:spPr>
          <a:xfrm flipV="1">
            <a:off x="3019445" y="777626"/>
            <a:ext cx="2735820" cy="169277"/>
          </a:xfrm>
          <a:prstGeom prst="line">
            <a:avLst/>
          </a:prstGeom>
          <a:ln w="12700">
            <a:solidFill>
              <a:srgbClr val="E07405"/>
            </a:solidFill>
            <a:headEnd type="oval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031960" y="5351359"/>
            <a:ext cx="952562" cy="1"/>
          </a:xfrm>
          <a:prstGeom prst="line">
            <a:avLst/>
          </a:prstGeom>
          <a:ln w="12700">
            <a:solidFill>
              <a:srgbClr val="E07405"/>
            </a:solidFill>
            <a:headEnd type="oval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1"/>
          </p:cNvCxnSpPr>
          <p:nvPr/>
        </p:nvCxnSpPr>
        <p:spPr>
          <a:xfrm flipH="1" flipV="1">
            <a:off x="7668614" y="1120294"/>
            <a:ext cx="1043937" cy="23727"/>
          </a:xfrm>
          <a:prstGeom prst="line">
            <a:avLst/>
          </a:prstGeom>
          <a:ln w="12700">
            <a:solidFill>
              <a:srgbClr val="E07405"/>
            </a:solidFill>
            <a:headEnd type="oval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74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382" y="1850833"/>
            <a:ext cx="106818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 You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994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38" y="84959"/>
            <a:ext cx="11981762" cy="6679397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teps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for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student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Registration process </a:t>
            </a:r>
            <a:r>
              <a:rPr lang="en-US" b="1" dirty="0" smtClean="0"/>
              <a:t>:-</a:t>
            </a:r>
            <a:endParaRPr lang="en-US" b="1" dirty="0"/>
          </a:p>
          <a:p>
            <a:pPr marL="0" lvl="0" indent="0">
              <a:buNone/>
            </a:pPr>
            <a:r>
              <a:rPr lang="en-US" sz="2400" dirty="0" smtClean="0"/>
              <a:t>1.Visit </a:t>
            </a:r>
            <a:r>
              <a:rPr lang="en-US" sz="2400" u="sng" dirty="0">
                <a:hlinkClick r:id="rId2"/>
              </a:rPr>
              <a:t>http://bvuniversity.edu.in/</a:t>
            </a:r>
            <a:r>
              <a:rPr lang="en-US" sz="2400" dirty="0"/>
              <a:t>  and go to </a:t>
            </a:r>
            <a:r>
              <a:rPr lang="en-US" sz="2400" b="1" dirty="0"/>
              <a:t>Examinations</a:t>
            </a:r>
            <a:r>
              <a:rPr lang="en-US" sz="2400" dirty="0"/>
              <a:t> tab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" name="Picture 15"/>
          <p:cNvPicPr/>
          <p:nvPr/>
        </p:nvPicPr>
        <p:blipFill rotWithShape="1">
          <a:blip r:embed="rId3"/>
          <a:srcRect b="6547"/>
          <a:stretch/>
        </p:blipFill>
        <p:spPr>
          <a:xfrm>
            <a:off x="2011495" y="1211856"/>
            <a:ext cx="8234191" cy="5188944"/>
          </a:xfrm>
          <a:prstGeom prst="rect">
            <a:avLst/>
          </a:prstGeom>
        </p:spPr>
      </p:pic>
      <p:sp>
        <p:nvSpPr>
          <p:cNvPr id="22" name="Left Arrow 21"/>
          <p:cNvSpPr/>
          <p:nvPr/>
        </p:nvSpPr>
        <p:spPr>
          <a:xfrm>
            <a:off x="3659267" y="6107303"/>
            <a:ext cx="461040" cy="194344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8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320" y="123352"/>
            <a:ext cx="11144480" cy="61093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2. Select </a:t>
            </a:r>
            <a:r>
              <a:rPr lang="en-US" sz="2400" b="1" dirty="0"/>
              <a:t>CVL-NAD</a:t>
            </a:r>
            <a:r>
              <a:rPr lang="en-US" sz="2400" dirty="0"/>
              <a:t> which is present under National Academic Depository(NAD)</a:t>
            </a:r>
          </a:p>
          <a:p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3339779" y="4895448"/>
            <a:ext cx="461040" cy="194344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" t="4476" r="13909" b="15263"/>
          <a:stretch/>
        </p:blipFill>
        <p:spPr>
          <a:xfrm>
            <a:off x="858982" y="677538"/>
            <a:ext cx="9670473" cy="550159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2908453" y="5541484"/>
            <a:ext cx="771181" cy="12118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3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09" y="77118"/>
            <a:ext cx="10868891" cy="53982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3. NAD </a:t>
            </a:r>
            <a:r>
              <a:rPr lang="en-US" sz="2400" dirty="0"/>
              <a:t>website will get open. Click on </a:t>
            </a:r>
            <a:r>
              <a:rPr lang="en-US" sz="2400" b="1" dirty="0" smtClean="0"/>
              <a:t>Signup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b="5403"/>
          <a:stretch/>
        </p:blipFill>
        <p:spPr>
          <a:xfrm>
            <a:off x="838199" y="616945"/>
            <a:ext cx="9815111" cy="574229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9033831" y="2734364"/>
            <a:ext cx="525566" cy="317308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b="6776"/>
          <a:stretch/>
        </p:blipFill>
        <p:spPr>
          <a:xfrm>
            <a:off x="1188619" y="729609"/>
            <a:ext cx="9502081" cy="57473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5982" y="115544"/>
            <a:ext cx="2979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Select </a:t>
            </a:r>
            <a:r>
              <a:rPr lang="en-US" sz="2400" b="1" dirty="0" smtClean="0"/>
              <a:t>Student</a:t>
            </a:r>
            <a:r>
              <a:rPr lang="en-US" sz="2400" dirty="0" smtClean="0"/>
              <a:t> option</a:t>
            </a:r>
            <a:endParaRPr lang="en-US" sz="2400" dirty="0"/>
          </a:p>
        </p:txBody>
      </p:sp>
      <p:sp>
        <p:nvSpPr>
          <p:cNvPr id="4" name="Right Arrow 3"/>
          <p:cNvSpPr/>
          <p:nvPr/>
        </p:nvSpPr>
        <p:spPr>
          <a:xfrm>
            <a:off x="8152482" y="2040302"/>
            <a:ext cx="525566" cy="317308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2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1580" y="142297"/>
            <a:ext cx="10811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Pop Up window will appear,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Click</a:t>
            </a:r>
            <a:r>
              <a:rPr lang="en-US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Ok and Select </a:t>
            </a:r>
            <a:r>
              <a:rPr lang="en-US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Non-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Aadhaar</a:t>
            </a:r>
            <a:r>
              <a:rPr lang="en-US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option.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b="4753"/>
          <a:stretch/>
        </p:blipFill>
        <p:spPr>
          <a:xfrm>
            <a:off x="969483" y="511630"/>
            <a:ext cx="10003315" cy="5903025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3213038" y="3647746"/>
            <a:ext cx="389477" cy="461546"/>
          </a:xfrm>
          <a:prstGeom prst="up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9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833</Words>
  <Application>Microsoft Office PowerPoint</Application>
  <PresentationFormat>Widescreen</PresentationFormat>
  <Paragraphs>112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Symbol</vt:lpstr>
      <vt:lpstr>Times New Roman</vt:lpstr>
      <vt:lpstr>Office Theme</vt:lpstr>
      <vt:lpstr>Presentation on  National Academic Depository (NAD)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Academic Depository [NAD]</dc:title>
  <dc:creator>Sushma More</dc:creator>
  <cp:lastModifiedBy>Sushma More</cp:lastModifiedBy>
  <cp:revision>125</cp:revision>
  <dcterms:created xsi:type="dcterms:W3CDTF">2019-10-05T05:55:28Z</dcterms:created>
  <dcterms:modified xsi:type="dcterms:W3CDTF">2019-10-09T11:49:57Z</dcterms:modified>
</cp:coreProperties>
</file>